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4" d="100"/>
          <a:sy n="104" d="100"/>
        </p:scale>
        <p:origin x="-9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CS525:</a:t>
            </a:r>
            <a:r>
              <a:rPr lang="en-US" sz="4000" dirty="0"/>
              <a:t> </a:t>
            </a:r>
            <a:r>
              <a:rPr lang="en-US" sz="4000" dirty="0" smtClean="0"/>
              <a:t>Special Topics in DBs</a:t>
            </a:r>
            <a:br>
              <a:rPr lang="en-US" sz="4000" dirty="0" smtClean="0"/>
            </a:br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92500" lnSpcReduction="2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HBase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/>
              <a:t>Spring 2013</a:t>
            </a:r>
            <a:br>
              <a:rPr lang="en-US" sz="3000" dirty="0"/>
            </a:br>
            <a:r>
              <a:rPr lang="en-US" sz="3000" dirty="0"/>
              <a:t>WPI,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Keys and 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9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 smtClean="0"/>
              <a:t>Byte array</a:t>
            </a:r>
          </a:p>
          <a:p>
            <a:pPr lvl="1"/>
            <a:r>
              <a:rPr lang="en-US" dirty="0" smtClean="0"/>
              <a:t>Serves as the primary key for the table</a:t>
            </a:r>
          </a:p>
          <a:p>
            <a:pPr lvl="1"/>
            <a:r>
              <a:rPr lang="en-US" dirty="0" smtClean="0"/>
              <a:t>Indexed far fast lookup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 smtClean="0"/>
              <a:t>Has a name (string)</a:t>
            </a:r>
          </a:p>
          <a:p>
            <a:pPr lvl="1"/>
            <a:r>
              <a:rPr lang="en-US" dirty="0" smtClean="0"/>
              <a:t>Contains one or more related columns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 smtClean="0"/>
              <a:t>Belongs to one column family</a:t>
            </a:r>
          </a:p>
          <a:p>
            <a:pPr lvl="1"/>
            <a:r>
              <a:rPr lang="en-US" dirty="0" smtClean="0"/>
              <a:t>Included inside the row</a:t>
            </a:r>
          </a:p>
          <a:p>
            <a:pPr lvl="2"/>
            <a:r>
              <a:rPr lang="en-US" b="1" i="1" dirty="0" err="1" smtClean="0">
                <a:solidFill>
                  <a:schemeClr val="tx1"/>
                </a:solidFill>
              </a:rPr>
              <a:t>familyName:columnName</a:t>
            </a:r>
            <a:endParaRPr lang="en-US" b="1" i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 smtClean="0">
                  <a:solidFill>
                    <a:srgbClr val="0000FF"/>
                  </a:solidFill>
                </a:rPr>
                <a:t>apache.com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9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 smtClean="0"/>
              <a:t>Unique within each key</a:t>
            </a:r>
          </a:p>
          <a:p>
            <a:pPr lvl="1"/>
            <a:r>
              <a:rPr lang="en-US" sz="2000" dirty="0" smtClean="0"/>
              <a:t>By default</a:t>
            </a:r>
            <a:r>
              <a:rPr lang="en-US" sz="2000" dirty="0" smtClean="0">
                <a:sym typeface="Wingdings"/>
              </a:rPr>
              <a:t> System’s timestamp</a:t>
            </a:r>
          </a:p>
          <a:p>
            <a:pPr lvl="1"/>
            <a:r>
              <a:rPr lang="en-US" sz="2000" dirty="0" smtClean="0">
                <a:sym typeface="Wingdings"/>
              </a:rPr>
              <a:t>Data type is Long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HBase schema consists of several </a:t>
            </a:r>
            <a:r>
              <a:rPr lang="en-US" b="1" i="1" dirty="0" smtClean="0">
                <a:solidFill>
                  <a:srgbClr val="0000FF"/>
                </a:solidFill>
              </a:rPr>
              <a:t>Tables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 smtClean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HBase has </a:t>
            </a:r>
            <a:r>
              <a:rPr lang="en-US" b="1" i="1" dirty="0" smtClean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Different cells can have different columns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“Roles” column family has different columns in different cells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on Data Model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b="1" i="1" dirty="0" smtClean="0">
                <a:solidFill>
                  <a:srgbClr val="0000FF"/>
                </a:solidFill>
              </a:rPr>
              <a:t>version number </a:t>
            </a:r>
            <a:r>
              <a:rPr lang="en-US" sz="1800" dirty="0" smtClean="0"/>
              <a:t>can be user-supplied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Version number are unique within each key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 smtClean="0">
                <a:solidFill>
                  <a:srgbClr val="0000FF"/>
                </a:solidFill>
              </a:rPr>
              <a:t>Keys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</a:rPr>
              <a:t>cnnsi.com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my.look.ca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Physical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Physical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Key &amp; Version numbers are replicated with each column family</a:t>
            </a:r>
          </a:p>
          <a:p>
            <a:r>
              <a:rPr lang="en-US" dirty="0" smtClean="0"/>
              <a:t>Empty cells are not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 maintains a multi-level index on values: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HTable</a:t>
            </a:r>
            <a:r>
              <a:rPr lang="en-US" dirty="0" smtClean="0"/>
              <a:t> (column family) is partitioned horizontally into </a:t>
            </a:r>
            <a:r>
              <a:rPr lang="en-US" b="1" i="1" dirty="0" smtClean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Regions are counterpart to HDFS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Each will be one region</a:t>
            </a:r>
            <a:endParaRPr lang="en-US" b="1" i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宋体" charset="0"/>
              </a:rPr>
              <a:t>HBase is a distributed column-oriented </a:t>
            </a:r>
            <a:r>
              <a:rPr lang="en-US" b="1" dirty="0" smtClean="0">
                <a:latin typeface="Arial" charset="0"/>
                <a:ea typeface="宋体" charset="0"/>
              </a:rPr>
              <a:t>data store built </a:t>
            </a:r>
            <a:r>
              <a:rPr lang="en-US" b="1" dirty="0">
                <a:latin typeface="Arial" charset="0"/>
                <a:ea typeface="宋体" charset="0"/>
              </a:rPr>
              <a:t>on top of </a:t>
            </a:r>
            <a:r>
              <a:rPr lang="en-US" b="1" dirty="0" smtClean="0">
                <a:latin typeface="Arial" charset="0"/>
                <a:ea typeface="宋体" charset="0"/>
              </a:rPr>
              <a:t>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b="1" dirty="0"/>
              <a:t>HBase is an Apache open source project whose goal is to provide storage for the Hadoop Distributed Computing 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Data </a:t>
            </a:r>
            <a:r>
              <a:rPr lang="en-US" altLang="zh-CN" b="1" dirty="0"/>
              <a:t>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endParaRPr lang="en-US" altLang="zh-TW" sz="2000" dirty="0" smtClean="0">
              <a:latin typeface="Arial" charset="0"/>
              <a:ea typeface="宋体" charset="0"/>
            </a:endParaRPr>
          </a:p>
          <a:p>
            <a:r>
              <a:rPr lang="en-US" altLang="zh-TW" sz="2000" dirty="0" smtClean="0">
                <a:latin typeface="Arial" charset="0"/>
                <a:ea typeface="宋体" charset="0"/>
              </a:rPr>
              <a:t>By </a:t>
            </a:r>
            <a:r>
              <a:rPr lang="en-US" altLang="zh-TW" sz="2000" dirty="0">
                <a:latin typeface="Arial" charset="0"/>
                <a:ea typeface="宋体" charset="0"/>
              </a:rPr>
              <a:t>default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instance</a:t>
            </a:r>
          </a:p>
          <a:p>
            <a:pPr lvl="1"/>
            <a:r>
              <a:rPr lang="en-US" sz="1800" dirty="0" smtClean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 smtClean="0">
                <a:latin typeface="Arial" charset="0"/>
                <a:ea typeface="宋体" charset="0"/>
              </a:rPr>
              <a:t>ZooKeeper</a:t>
            </a:r>
            <a:endParaRPr lang="en-US" sz="1800" dirty="0" smtClean="0">
              <a:latin typeface="Arial" charset="0"/>
              <a:ea typeface="宋体" charset="0"/>
            </a:endParaRPr>
          </a:p>
          <a:p>
            <a:r>
              <a:rPr lang="en-US" sz="2000" dirty="0" err="1" smtClean="0">
                <a:latin typeface="Arial" charset="0"/>
                <a:ea typeface="宋体" charset="0"/>
              </a:rPr>
              <a:t>HMaster</a:t>
            </a:r>
            <a:r>
              <a:rPr lang="en-US" sz="2000" dirty="0" smtClean="0">
                <a:latin typeface="Arial" charset="0"/>
                <a:ea typeface="宋体" charset="0"/>
              </a:rPr>
              <a:t> and </a:t>
            </a:r>
            <a:r>
              <a:rPr lang="en-US" sz="2000" dirty="0" err="1" smtClean="0">
                <a:latin typeface="Arial" charset="0"/>
                <a:ea typeface="宋体" charset="0"/>
              </a:rPr>
              <a:t>HRegionServers</a:t>
            </a:r>
            <a:r>
              <a:rPr lang="en-US" sz="2000" dirty="0" smtClean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 smtClean="0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7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5" y="1878904"/>
            <a:ext cx="7995533" cy="41866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1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2100" dirty="0"/>
              <a:t> </a:t>
            </a:r>
            <a:r>
              <a:rPr lang="en-US" altLang="zh-CN" sz="2100" u="sng" dirty="0" err="1"/>
              <a:t>desc</a:t>
            </a:r>
            <a:r>
              <a:rPr lang="en-US" altLang="zh-CN" sz="2100" dirty="0"/>
              <a:t>= new </a:t>
            </a:r>
            <a:r>
              <a:rPr lang="en-US" altLang="zh-CN" sz="2100" dirty="0" err="1"/>
              <a:t>HTableDescriptor</a:t>
            </a:r>
            <a:r>
              <a:rPr lang="en-US" altLang="zh-CN" sz="2100" dirty="0"/>
              <a:t>(</a:t>
            </a:r>
            <a:r>
              <a:rPr lang="en-US" altLang="zh-CN" sz="2100" dirty="0" err="1"/>
              <a:t>Bytes.toBytes</a:t>
            </a:r>
            <a:r>
              <a:rPr lang="en-US" altLang="zh-CN" sz="2100" dirty="0"/>
              <a:t>("</a:t>
            </a:r>
            <a:r>
              <a:rPr lang="en-US" altLang="zh-CN" sz="2100" dirty="0" err="1"/>
              <a:t>MyTable</a:t>
            </a:r>
            <a:r>
              <a:rPr lang="en-US" altLang="zh-CN" sz="2100" dirty="0"/>
              <a:t>"));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Get()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984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Given a key </a:t>
            </a:r>
            <a:r>
              <a:rPr lang="en-US" sz="2000" dirty="0" smtClean="0">
                <a:sym typeface="Wingdings"/>
              </a:rPr>
              <a:t> return corresponding record</a:t>
            </a:r>
          </a:p>
          <a:p>
            <a:r>
              <a:rPr lang="en-US" sz="2000" dirty="0" smtClean="0">
                <a:sym typeface="Wingdings"/>
              </a:rPr>
              <a:t>For each value return the highest version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Screen shot 2013-02-15 at 1.3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824835"/>
            <a:ext cx="8280624" cy="797203"/>
          </a:xfrm>
          <a:prstGeom prst="rect">
            <a:avLst/>
          </a:prstGeom>
        </p:spPr>
      </p:pic>
      <p:pic>
        <p:nvPicPr>
          <p:cNvPr id="6" name="Picture 5" descr="Screen shot 2013-02-15 at 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4550283"/>
            <a:ext cx="8552758" cy="10066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2134" y="4055841"/>
            <a:ext cx="7688250" cy="49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Can control the number of versions you want</a:t>
            </a:r>
          </a:p>
        </p:txBody>
      </p:sp>
    </p:spTree>
    <p:extLst>
      <p:ext uri="{BB962C8B-B14F-4D97-AF65-F5344CB8AC3E}">
        <p14:creationId xmlns:p14="http://schemas.microsoft.com/office/powerpoint/2010/main" val="16766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8" y="244158"/>
            <a:ext cx="8449089" cy="1339850"/>
          </a:xfrm>
        </p:spPr>
        <p:txBody>
          <a:bodyPr>
            <a:normAutofit/>
          </a:bodyPr>
          <a:lstStyle/>
          <a:p>
            <a:r>
              <a:rPr lang="en-US" dirty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Scan(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3-02-15 at 1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2485228"/>
            <a:ext cx="8506357" cy="28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Get()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0602601"/>
              </p:ext>
            </p:extLst>
          </p:nvPr>
        </p:nvGraphicFramePr>
        <p:xfrm>
          <a:off x="457200" y="1600200"/>
          <a:ext cx="8077200" cy="4530728"/>
        </p:xfrm>
        <a:graphic>
          <a:graphicData uri="http://schemas.openxmlformats.org/drawingml/2006/table">
            <a:tbl>
              <a:tblPr/>
              <a:tblGrid>
                <a:gridCol w="2079625"/>
                <a:gridCol w="1390650"/>
                <a:gridCol w="2779713"/>
                <a:gridCol w="1827212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1320" y="393998"/>
            <a:ext cx="373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/>
              <a:t>Select value from table where key=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com.apache.www</a:t>
            </a:r>
            <a:r>
              <a:rPr lang="zh-CN" altLang="en-US" sz="2000" dirty="0"/>
              <a:t>’</a:t>
            </a:r>
            <a:r>
              <a:rPr lang="en-US" altLang="zh-CN" sz="2000" dirty="0"/>
              <a:t> AND label=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anchor:apache.com</a:t>
            </a:r>
            <a:r>
              <a:rPr lang="zh-CN" altLang="en-US" sz="2000" dirty="0"/>
              <a:t>’</a:t>
            </a:r>
            <a:endParaRPr lang="en-US" altLang="zh-CN" sz="2000" dirty="0"/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Scan()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861" y="49917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/>
              <a:t>Select value from table where anchor=</a:t>
            </a:r>
            <a:r>
              <a:rPr lang="zh-CN" altLang="en-US" sz="2400" dirty="0"/>
              <a:t>‘</a:t>
            </a:r>
            <a:r>
              <a:rPr lang="en-US" altLang="zh-CN" sz="2400" dirty="0" err="1"/>
              <a:t>cnnsi.com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8"/>
        </p:xfrm>
        <a:graphic>
          <a:graphicData uri="http://schemas.openxmlformats.org/drawingml/2006/table">
            <a:tbl>
              <a:tblPr/>
              <a:tblGrid>
                <a:gridCol w="2119313"/>
                <a:gridCol w="1416050"/>
                <a:gridCol w="2832100"/>
                <a:gridCol w="1862137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Put()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8681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Insert a new record (with a new key), Or</a:t>
            </a:r>
          </a:p>
          <a:p>
            <a:r>
              <a:rPr lang="en-US" sz="2000" dirty="0" smtClean="0"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Screen shot 2013-02-15 at 1.43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8" y="3174283"/>
            <a:ext cx="7975600" cy="596900"/>
          </a:xfrm>
          <a:prstGeom prst="rect">
            <a:avLst/>
          </a:prstGeom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2" y="5189108"/>
            <a:ext cx="8245476" cy="7137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4728" y="2708214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24086" y="246201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Implicit version number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(timestamp)</a:t>
            </a:r>
            <a:endParaRPr lang="en-US" b="1" dirty="0">
              <a:solidFill>
                <a:srgbClr val="8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944" y="4739518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6302" y="44933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Explicit version number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52" y="244158"/>
            <a:ext cx="8245476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Operations On Regions: </a:t>
            </a:r>
            <a:r>
              <a:rPr lang="en-US" sz="4000" b="1" dirty="0" smtClean="0">
                <a:solidFill>
                  <a:srgbClr val="FF0000"/>
                </a:solidFill>
              </a:rPr>
              <a:t>Delete()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2"/>
            <a:ext cx="7688250" cy="231947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Marking table cells as deleted</a:t>
            </a:r>
          </a:p>
          <a:p>
            <a:r>
              <a:rPr lang="en-US" sz="2000" b="1" dirty="0" smtClean="0">
                <a:sym typeface="Wingdings"/>
              </a:rPr>
              <a:t>Multiple levels</a:t>
            </a:r>
          </a:p>
          <a:p>
            <a:pPr lvl="1"/>
            <a:r>
              <a:rPr lang="en-US" sz="1800" dirty="0" smtClean="0">
                <a:sym typeface="Wingdings"/>
              </a:rPr>
              <a:t>Can mark an entire column family as deleted</a:t>
            </a:r>
          </a:p>
          <a:p>
            <a:pPr lvl="1"/>
            <a:r>
              <a:rPr lang="en-US" sz="1800" dirty="0" smtClean="0">
                <a:sym typeface="Wingdings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All operations are logged by the </a:t>
            </a:r>
            <a:r>
              <a:rPr lang="en-US" sz="2000" b="1" dirty="0" err="1" smtClean="0"/>
              <a:t>RegionServers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The log is flushed periodically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2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</a:t>
            </a:r>
            <a:r>
              <a:rPr lang="en-US" b="1" dirty="0" smtClean="0">
                <a:solidFill>
                  <a:srgbClr val="FF0000"/>
                </a:solidFill>
              </a:rPr>
              <a:t>Joins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 smtClean="0"/>
              <a:t>HBase does not support joins</a:t>
            </a:r>
          </a:p>
          <a:p>
            <a:endParaRPr lang="en-US" dirty="0" smtClean="0"/>
          </a:p>
          <a:p>
            <a:r>
              <a:rPr lang="en-US" dirty="0" smtClean="0"/>
              <a:t>Can be done in the application layer</a:t>
            </a:r>
          </a:p>
          <a:p>
            <a:pPr lvl="1"/>
            <a:r>
              <a:rPr lang="en-US" dirty="0" smtClean="0"/>
              <a:t>Using scan() and get()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a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 descr="Screen shot 2013-02-16 at 3.1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2724304"/>
            <a:ext cx="7213600" cy="2222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69268" y="3200614"/>
            <a:ext cx="5131653" cy="453529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858"/>
              <a:ext cx="1075575" cy="116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rgbClr val="0000FF"/>
                  </a:solidFill>
                </a:rPr>
                <a:t>Disable the table before changing the schema</a:t>
              </a:r>
              <a:endParaRPr lang="en-US" sz="15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6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Wal-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" y="1758133"/>
            <a:ext cx="7675165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3-02-16 at 10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9" y="1845134"/>
            <a:ext cx="6155394" cy="39009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5754" y="255428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957" y="4339388"/>
            <a:ext cx="7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Slave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</a:t>
            </a:r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 smtClean="0"/>
              <a:t>Both are distributed systems that scale to hundreds or thousands of nodes</a:t>
            </a:r>
          </a:p>
          <a:p>
            <a:endParaRPr lang="en-US" dirty="0" smtClean="0"/>
          </a:p>
          <a:p>
            <a:r>
              <a:rPr lang="en-US" b="1" i="1" u="sng" dirty="0" smtClean="0">
                <a:solidFill>
                  <a:srgbClr val="800000"/>
                </a:solidFill>
              </a:rPr>
              <a:t>HDFS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good for batch processing (scans over big files)</a:t>
            </a:r>
          </a:p>
          <a:p>
            <a:pPr lvl="1"/>
            <a:r>
              <a:rPr lang="en-US" dirty="0" smtClean="0"/>
              <a:t>Not good for record lookup</a:t>
            </a:r>
          </a:p>
          <a:p>
            <a:pPr lvl="1"/>
            <a:r>
              <a:rPr lang="en-US" dirty="0" smtClean="0"/>
              <a:t>Not good for incremental addition of small batches</a:t>
            </a:r>
          </a:p>
          <a:p>
            <a:pPr lvl="1"/>
            <a:r>
              <a:rPr lang="en-US" dirty="0" smtClean="0"/>
              <a:t>Not good for updates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800000"/>
                </a:solidFill>
              </a:rPr>
              <a:t>HBase</a:t>
            </a:r>
            <a:r>
              <a:rPr lang="en-US" dirty="0" smtClean="0"/>
              <a:t> is designed to efficiently address the above points</a:t>
            </a:r>
          </a:p>
          <a:p>
            <a:pPr lvl="1"/>
            <a:r>
              <a:rPr lang="en-US" dirty="0" smtClean="0"/>
              <a:t>Fast record lookup</a:t>
            </a:r>
          </a:p>
          <a:p>
            <a:pPr lvl="1"/>
            <a:r>
              <a:rPr lang="en-US" dirty="0" smtClean="0"/>
              <a:t>Support for record-level insertion</a:t>
            </a:r>
          </a:p>
          <a:p>
            <a:pPr lvl="1"/>
            <a:r>
              <a:rPr lang="en-US" dirty="0" smtClean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 smtClean="0"/>
              <a:t>HBase updates are done by creating new versions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 smtClean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Data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</a:t>
            </a:r>
            <a:r>
              <a:rPr lang="en-US" altLang="zh-TW" b="1" dirty="0" smtClean="0">
                <a:latin typeface="Arial" charset="0"/>
                <a:ea typeface="宋体" charset="0"/>
              </a:rPr>
              <a:t>is based on Google’s </a:t>
            </a:r>
            <a:r>
              <a:rPr lang="en-US" altLang="zh-TW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 smtClean="0">
                <a:latin typeface="Arial" charset="0"/>
                <a:ea typeface="宋体" charset="0"/>
              </a:rPr>
              <a:t>Key-Value pairs</a:t>
            </a:r>
            <a:endParaRPr lang="en-US" altLang="zh-TW" b="1" dirty="0">
              <a:latin typeface="Arial" charset="0"/>
              <a:ea typeface="宋体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0</TotalTime>
  <Words>943</Words>
  <Application>Microsoft Office PowerPoint</Application>
  <PresentationFormat>On-screen Show (4:3)</PresentationFormat>
  <Paragraphs>240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Capital</vt:lpstr>
      <vt:lpstr>Visio</vt:lpstr>
      <vt:lpstr>CS525: Special Topics in DBs Large-Scale Data Management 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</vt:lpstr>
      <vt:lpstr>HBase vs. HDFS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Domas Christophe</cp:lastModifiedBy>
  <cp:revision>338</cp:revision>
  <dcterms:created xsi:type="dcterms:W3CDTF">2013-01-13T20:33:29Z</dcterms:created>
  <dcterms:modified xsi:type="dcterms:W3CDTF">2015-06-10T11:32:25Z</dcterms:modified>
</cp:coreProperties>
</file>